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notesMasterIdLst>
    <p:notesMasterId r:id="rId7"/>
  </p:notesMasterIdLst>
  <p:sldSz cx="14630400" cy="8229600"/>
  <p:notesSz cx="8229600" cy="14630400"/>
  <p:embeddedFontLst>
    <p:embeddedFont>
      <p:font typeface="Overpass"/>
      <p:regular r:id="rId12"/>
    </p:embeddedFont>
    <p:embeddedFont>
      <p:font typeface="Overpass"/>
      <p:regular r:id="rId13"/>
    </p:embeddedFont>
    <p:embeddedFont>
      <p:font typeface="Overpass"/>
      <p:regular r:id="rId14"/>
    </p:embeddedFont>
    <p:embeddedFont>
      <p:font typeface="Overpass"/>
      <p:regular r:id="rId15"/>
    </p:embeddedFont>
    <p:embeddedFont>
      <p:font typeface="Overpass"/>
      <p:regular r:id="rId16"/>
    </p:embeddedFont>
    <p:embeddedFont>
      <p:font typeface="Overpass"/>
      <p:regular r:id="rId17"/>
    </p:embeddedFont>
    <p:embeddedFont>
      <p:font typeface="Overpass"/>
      <p:regular r:id="rId18"/>
    </p:embeddedFont>
    <p:embeddedFont>
      <p:font typeface="Overpass"/>
      <p:regular r:id="rId19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8" Type="http://schemas.openxmlformats.org/officeDocument/2006/relationships/presProps" Target="presProps.xml"/><Relationship Id="rId9" Type="http://schemas.openxmlformats.org/officeDocument/2006/relationships/viewProps" Target="viewProps.xml"/><Relationship Id="rId10" Type="http://schemas.openxmlformats.org/officeDocument/2006/relationships/theme" Target="theme/theme1.xml"/><Relationship Id="rId11" Type="http://schemas.openxmlformats.org/officeDocument/2006/relationships/tableStyles" Target="tableStyles.xml"/><Relationship Id="rId12" Type="http://schemas.openxmlformats.org/officeDocument/2006/relationships/font" Target="fonts/font1.fntdata"/><Relationship Id="rId13" Type="http://schemas.openxmlformats.org/officeDocument/2006/relationships/font" Target="fonts/font2.fntdata"/><Relationship Id="rId14" Type="http://schemas.openxmlformats.org/officeDocument/2006/relationships/font" Target="fonts/font3.fntdata"/><Relationship Id="rId15" Type="http://schemas.openxmlformats.org/officeDocument/2006/relationships/font" Target="fonts/font4.fntdata"/><Relationship Id="rId16" Type="http://schemas.openxmlformats.org/officeDocument/2006/relationships/font" Target="fonts/font5.fntdata"/><Relationship Id="rId17" Type="http://schemas.openxmlformats.org/officeDocument/2006/relationships/font" Target="fonts/font6.fntdata"/><Relationship Id="rId18" Type="http://schemas.openxmlformats.org/officeDocument/2006/relationships/font" Target="fonts/font7.fntdata"/><Relationship Id="rId19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svg"/><Relationship Id="rId3" Type="http://schemas.openxmlformats.org/officeDocument/2006/relationships/image" Target="../media/image-2-3.png"/><Relationship Id="rId4" Type="http://schemas.openxmlformats.org/officeDocument/2006/relationships/image" Target="../media/image-2-4.svg"/><Relationship Id="rId5" Type="http://schemas.openxmlformats.org/officeDocument/2006/relationships/image" Target="../media/image-2-5.png"/><Relationship Id="rId6" Type="http://schemas.openxmlformats.org/officeDocument/2006/relationships/image" Target="../media/image-2-6.svg"/><Relationship Id="rId7" Type="http://schemas.openxmlformats.org/officeDocument/2006/relationships/image" Target="../media/image-2-7.png"/><Relationship Id="rId8" Type="http://schemas.openxmlformats.org/officeDocument/2006/relationships/image" Target="../media/image-2-8.svg"/><Relationship Id="rId9" Type="http://schemas.openxmlformats.org/officeDocument/2006/relationships/image" Target="../media/image-2-9.png"/><Relationship Id="rId10" Type="http://schemas.openxmlformats.org/officeDocument/2006/relationships/image" Target="../media/image-2-10.svg"/><Relationship Id="rId11" Type="http://schemas.openxmlformats.org/officeDocument/2006/relationships/image" Target="../media/image-2-11.png"/><Relationship Id="rId12" Type="http://schemas.openxmlformats.org/officeDocument/2006/relationships/image" Target="../media/image-2-12.svg"/><Relationship Id="rId13" Type="http://schemas.openxmlformats.org/officeDocument/2006/relationships/slideLayout" Target="../slideLayouts/slideLayout3.xml"/><Relationship Id="rId1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image" Target="../media/image-3-5.png"/><Relationship Id="rId6" Type="http://schemas.openxmlformats.org/officeDocument/2006/relationships/image" Target="../media/image-3-6.png"/><Relationship Id="rId7" Type="http://schemas.openxmlformats.org/officeDocument/2006/relationships/slideLayout" Target="../slideLayouts/slideLayout4.xml"/><Relationship Id="rId8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slideLayout" Target="../slideLayouts/slideLayout5.xml"/><Relationship Id="rId5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svg"/><Relationship Id="rId3" Type="http://schemas.openxmlformats.org/officeDocument/2006/relationships/image" Target="../media/image-5-3.png"/><Relationship Id="rId4" Type="http://schemas.openxmlformats.org/officeDocument/2006/relationships/image" Target="../media/image-5-4.svg"/><Relationship Id="rId5" Type="http://schemas.openxmlformats.org/officeDocument/2006/relationships/image" Target="../media/image-5-5.png"/><Relationship Id="rId6" Type="http://schemas.openxmlformats.org/officeDocument/2006/relationships/image" Target="../media/image-5-6.svg"/><Relationship Id="rId7" Type="http://schemas.openxmlformats.org/officeDocument/2006/relationships/image" Target="../media/image-5-7.png"/><Relationship Id="rId8" Type="http://schemas.openxmlformats.org/officeDocument/2006/relationships/slideLayout" Target="../slideLayouts/slideLayout6.xml"/><Relationship Id="rId9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2304693"/>
            <a:ext cx="7468553" cy="2112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Optimisation du Support Client Amazon par Fine-Tuning IA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4775716"/>
            <a:ext cx="746855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Un projet stratégique pour améliorer la qualité, la précision et la cohérence des réponses clients grâce à un modèle de langage spécialisé dans l'écosystème Amazon.</a:t>
            </a:r>
            <a:endParaRPr lang="en-US" sz="18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34472" y="419933"/>
            <a:ext cx="6712029" cy="4491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500"/>
              </a:lnSpc>
              <a:buNone/>
            </a:pPr>
            <a:r>
              <a:rPr lang="en-US" sz="2800" b="1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Architecture du Dataset d'Entraînement</a:t>
            </a:r>
            <a:endParaRPr lang="en-US" sz="2800" dirty="0"/>
          </a:p>
        </p:txBody>
      </p:sp>
      <p:sp>
        <p:nvSpPr>
          <p:cNvPr id="3" name="Text 1"/>
          <p:cNvSpPr/>
          <p:nvPr/>
        </p:nvSpPr>
        <p:spPr>
          <a:xfrm>
            <a:off x="534472" y="1250752"/>
            <a:ext cx="2156103" cy="2694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b="1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Sources de Données</a:t>
            </a:r>
            <a:endParaRPr lang="en-US" sz="1650" dirty="0"/>
          </a:p>
        </p:txBody>
      </p:sp>
      <p:sp>
        <p:nvSpPr>
          <p:cNvPr id="4" name="Text 2"/>
          <p:cNvSpPr/>
          <p:nvPr/>
        </p:nvSpPr>
        <p:spPr>
          <a:xfrm>
            <a:off x="534472" y="1672828"/>
            <a:ext cx="6594515" cy="2443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00"/>
              </a:lnSpc>
              <a:buSzPct val="100000"/>
              <a:buChar char="•"/>
            </a:pPr>
            <a:r>
              <a:rPr lang="en-US" sz="12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Politiques Amazon officielles</a:t>
            </a:r>
            <a:endParaRPr lang="en-US" sz="1200" dirty="0"/>
          </a:p>
        </p:txBody>
      </p:sp>
      <p:sp>
        <p:nvSpPr>
          <p:cNvPr id="5" name="Text 3"/>
          <p:cNvSpPr/>
          <p:nvPr/>
        </p:nvSpPr>
        <p:spPr>
          <a:xfrm>
            <a:off x="534472" y="1970484"/>
            <a:ext cx="6594515" cy="2443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00"/>
              </a:lnSpc>
              <a:buSzPct val="100000"/>
              <a:buChar char="•"/>
            </a:pPr>
            <a:r>
              <a:rPr lang="en-US" sz="12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FAQ produits électroniques</a:t>
            </a:r>
            <a:endParaRPr lang="en-US" sz="1200" dirty="0"/>
          </a:p>
        </p:txBody>
      </p:sp>
      <p:sp>
        <p:nvSpPr>
          <p:cNvPr id="6" name="Text 4"/>
          <p:cNvSpPr/>
          <p:nvPr/>
        </p:nvSpPr>
        <p:spPr>
          <a:xfrm>
            <a:off x="534472" y="2268141"/>
            <a:ext cx="6594515" cy="2443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00"/>
              </a:lnSpc>
              <a:buSzPct val="100000"/>
              <a:buChar char="•"/>
            </a:pPr>
            <a:r>
              <a:rPr lang="en-US" sz="12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Historiques de demandes clients</a:t>
            </a:r>
            <a:endParaRPr lang="en-US" sz="1200" dirty="0"/>
          </a:p>
        </p:txBody>
      </p:sp>
      <p:sp>
        <p:nvSpPr>
          <p:cNvPr id="7" name="Text 5"/>
          <p:cNvSpPr/>
          <p:nvPr/>
        </p:nvSpPr>
        <p:spPr>
          <a:xfrm>
            <a:off x="534472" y="2565797"/>
            <a:ext cx="6594515" cy="2443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00"/>
              </a:lnSpc>
              <a:buSzPct val="100000"/>
              <a:buChar char="•"/>
            </a:pPr>
            <a:r>
              <a:rPr lang="en-US" sz="12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Documentation support interne</a:t>
            </a:r>
            <a:endParaRPr lang="en-US" sz="1200" dirty="0"/>
          </a:p>
        </p:txBody>
      </p:sp>
      <p:sp>
        <p:nvSpPr>
          <p:cNvPr id="8" name="Text 6"/>
          <p:cNvSpPr/>
          <p:nvPr/>
        </p:nvSpPr>
        <p:spPr>
          <a:xfrm>
            <a:off x="7509034" y="1250752"/>
            <a:ext cx="2325529" cy="2694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b="1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Traitement &amp; Structure</a:t>
            </a:r>
            <a:endParaRPr lang="en-US" sz="1650" dirty="0"/>
          </a:p>
        </p:txBody>
      </p:sp>
      <p:sp>
        <p:nvSpPr>
          <p:cNvPr id="9" name="Text 7"/>
          <p:cNvSpPr/>
          <p:nvPr/>
        </p:nvSpPr>
        <p:spPr>
          <a:xfrm>
            <a:off x="7509034" y="1672828"/>
            <a:ext cx="6594515" cy="2443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00"/>
              </a:lnSpc>
              <a:buSzPct val="100000"/>
              <a:buChar char="•"/>
            </a:pPr>
            <a:r>
              <a:rPr lang="en-US" sz="12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Anonymisation complète des données personnelles</a:t>
            </a:r>
            <a:endParaRPr lang="en-US" sz="1200" dirty="0"/>
          </a:p>
        </p:txBody>
      </p:sp>
      <p:sp>
        <p:nvSpPr>
          <p:cNvPr id="10" name="Text 8"/>
          <p:cNvSpPr/>
          <p:nvPr/>
        </p:nvSpPr>
        <p:spPr>
          <a:xfrm>
            <a:off x="7509034" y="1970484"/>
            <a:ext cx="6594515" cy="2443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00"/>
              </a:lnSpc>
              <a:buSzPct val="100000"/>
              <a:buChar char="•"/>
            </a:pPr>
            <a:r>
              <a:rPr lang="en-US" sz="12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Format JSONL compatible OpenAI</a:t>
            </a:r>
            <a:endParaRPr lang="en-US" sz="1200" dirty="0"/>
          </a:p>
        </p:txBody>
      </p:sp>
      <p:sp>
        <p:nvSpPr>
          <p:cNvPr id="11" name="Text 9"/>
          <p:cNvSpPr/>
          <p:nvPr/>
        </p:nvSpPr>
        <p:spPr>
          <a:xfrm>
            <a:off x="7509034" y="2268141"/>
            <a:ext cx="6594515" cy="2443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00"/>
              </a:lnSpc>
              <a:buSzPct val="100000"/>
              <a:buChar char="•"/>
            </a:pPr>
            <a:r>
              <a:rPr lang="en-US" sz="12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100 exemples d'entraînement + 25 validation</a:t>
            </a:r>
            <a:endParaRPr lang="en-US" sz="1200" dirty="0"/>
          </a:p>
        </p:txBody>
      </p:sp>
      <p:sp>
        <p:nvSpPr>
          <p:cNvPr id="12" name="Text 10"/>
          <p:cNvSpPr/>
          <p:nvPr/>
        </p:nvSpPr>
        <p:spPr>
          <a:xfrm>
            <a:off x="7509034" y="2565797"/>
            <a:ext cx="6594515" cy="2443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00"/>
              </a:lnSpc>
              <a:buSzPct val="100000"/>
              <a:buChar char="•"/>
            </a:pPr>
            <a:r>
              <a:rPr lang="en-US" sz="12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Uniformisation du ton factuel et solution-oriented</a:t>
            </a:r>
            <a:endParaRPr lang="en-US" sz="1200" dirty="0"/>
          </a:p>
        </p:txBody>
      </p:sp>
      <p:sp>
        <p:nvSpPr>
          <p:cNvPr id="13" name="Shape 11"/>
          <p:cNvSpPr/>
          <p:nvPr/>
        </p:nvSpPr>
        <p:spPr>
          <a:xfrm>
            <a:off x="534472" y="3035260"/>
            <a:ext cx="6704409" cy="1491734"/>
          </a:xfrm>
          <a:prstGeom prst="roundRect">
            <a:avLst>
              <a:gd name="adj" fmla="val 4300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</p:sp>
      <p:sp>
        <p:nvSpPr>
          <p:cNvPr id="14" name="Shape 12"/>
          <p:cNvSpPr/>
          <p:nvPr/>
        </p:nvSpPr>
        <p:spPr>
          <a:xfrm>
            <a:off x="694730" y="3195518"/>
            <a:ext cx="458152" cy="458153"/>
          </a:xfrm>
          <a:prstGeom prst="roundRect">
            <a:avLst>
              <a:gd name="adj" fmla="val 19956446"/>
            </a:avLst>
          </a:prstGeom>
          <a:solidFill>
            <a:srgbClr val="F20374"/>
          </a:solidFill>
          <a:ln/>
        </p:spPr>
      </p:sp>
      <p:pic>
        <p:nvPicPr>
          <p:cNvPr id="15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820698" y="3321487"/>
            <a:ext cx="206097" cy="206097"/>
          </a:xfrm>
          <a:prstGeom prst="rect">
            <a:avLst/>
          </a:prstGeom>
        </p:spPr>
      </p:pic>
      <p:sp>
        <p:nvSpPr>
          <p:cNvPr id="16" name="Text 13"/>
          <p:cNvSpPr/>
          <p:nvPr/>
        </p:nvSpPr>
        <p:spPr>
          <a:xfrm>
            <a:off x="694730" y="3806309"/>
            <a:ext cx="1796772" cy="2245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Retours</a:t>
            </a:r>
            <a:endParaRPr lang="en-US" sz="1400" dirty="0"/>
          </a:p>
        </p:txBody>
      </p:sp>
      <p:sp>
        <p:nvSpPr>
          <p:cNvPr id="17" name="Text 14"/>
          <p:cNvSpPr/>
          <p:nvPr/>
        </p:nvSpPr>
        <p:spPr>
          <a:xfrm>
            <a:off x="694730" y="4122420"/>
            <a:ext cx="6383893" cy="2443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2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Politiques de remboursement et procédures</a:t>
            </a:r>
            <a:endParaRPr lang="en-US" sz="1200" dirty="0"/>
          </a:p>
        </p:txBody>
      </p:sp>
      <p:sp>
        <p:nvSpPr>
          <p:cNvPr id="18" name="Shape 15"/>
          <p:cNvSpPr/>
          <p:nvPr/>
        </p:nvSpPr>
        <p:spPr>
          <a:xfrm>
            <a:off x="7391519" y="3035260"/>
            <a:ext cx="6704409" cy="1491734"/>
          </a:xfrm>
          <a:prstGeom prst="roundRect">
            <a:avLst>
              <a:gd name="adj" fmla="val 4300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</p:sp>
      <p:sp>
        <p:nvSpPr>
          <p:cNvPr id="19" name="Shape 16"/>
          <p:cNvSpPr/>
          <p:nvPr/>
        </p:nvSpPr>
        <p:spPr>
          <a:xfrm>
            <a:off x="7551777" y="3195518"/>
            <a:ext cx="458152" cy="458153"/>
          </a:xfrm>
          <a:prstGeom prst="roundRect">
            <a:avLst>
              <a:gd name="adj" fmla="val 19956446"/>
            </a:avLst>
          </a:prstGeom>
          <a:solidFill>
            <a:srgbClr val="F20374"/>
          </a:solidFill>
          <a:ln/>
        </p:spPr>
      </p:sp>
      <p:pic>
        <p:nvPicPr>
          <p:cNvPr id="20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77745" y="3321487"/>
            <a:ext cx="206097" cy="206097"/>
          </a:xfrm>
          <a:prstGeom prst="rect">
            <a:avLst/>
          </a:prstGeom>
        </p:spPr>
      </p:pic>
      <p:sp>
        <p:nvSpPr>
          <p:cNvPr id="21" name="Text 17"/>
          <p:cNvSpPr/>
          <p:nvPr/>
        </p:nvSpPr>
        <p:spPr>
          <a:xfrm>
            <a:off x="7551777" y="3806309"/>
            <a:ext cx="1796772" cy="2245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Livraison</a:t>
            </a:r>
            <a:endParaRPr lang="en-US" sz="1400" dirty="0"/>
          </a:p>
        </p:txBody>
      </p:sp>
      <p:sp>
        <p:nvSpPr>
          <p:cNvPr id="22" name="Text 18"/>
          <p:cNvSpPr/>
          <p:nvPr/>
        </p:nvSpPr>
        <p:spPr>
          <a:xfrm>
            <a:off x="7551777" y="4122420"/>
            <a:ext cx="6383893" cy="2443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2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Suivi et délais de traitement</a:t>
            </a:r>
            <a:endParaRPr lang="en-US" sz="1200" dirty="0"/>
          </a:p>
        </p:txBody>
      </p:sp>
      <p:sp>
        <p:nvSpPr>
          <p:cNvPr id="23" name="Shape 19"/>
          <p:cNvSpPr/>
          <p:nvPr/>
        </p:nvSpPr>
        <p:spPr>
          <a:xfrm>
            <a:off x="534472" y="4679633"/>
            <a:ext cx="6704409" cy="1491734"/>
          </a:xfrm>
          <a:prstGeom prst="roundRect">
            <a:avLst>
              <a:gd name="adj" fmla="val 4300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</p:sp>
      <p:sp>
        <p:nvSpPr>
          <p:cNvPr id="24" name="Shape 20"/>
          <p:cNvSpPr/>
          <p:nvPr/>
        </p:nvSpPr>
        <p:spPr>
          <a:xfrm>
            <a:off x="694730" y="4839891"/>
            <a:ext cx="458152" cy="458153"/>
          </a:xfrm>
          <a:prstGeom prst="roundRect">
            <a:avLst>
              <a:gd name="adj" fmla="val 19956446"/>
            </a:avLst>
          </a:prstGeom>
          <a:solidFill>
            <a:srgbClr val="F20374"/>
          </a:solidFill>
          <a:ln/>
        </p:spPr>
      </p:sp>
      <p:pic>
        <p:nvPicPr>
          <p:cNvPr id="25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20698" y="4965859"/>
            <a:ext cx="206097" cy="206097"/>
          </a:xfrm>
          <a:prstGeom prst="rect">
            <a:avLst/>
          </a:prstGeom>
        </p:spPr>
      </p:pic>
      <p:sp>
        <p:nvSpPr>
          <p:cNvPr id="26" name="Text 21"/>
          <p:cNvSpPr/>
          <p:nvPr/>
        </p:nvSpPr>
        <p:spPr>
          <a:xfrm>
            <a:off x="694730" y="5450681"/>
            <a:ext cx="1796772" cy="2245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Compatibilité</a:t>
            </a:r>
            <a:endParaRPr lang="en-US" sz="1400" dirty="0"/>
          </a:p>
        </p:txBody>
      </p:sp>
      <p:sp>
        <p:nvSpPr>
          <p:cNvPr id="27" name="Text 22"/>
          <p:cNvSpPr/>
          <p:nvPr/>
        </p:nvSpPr>
        <p:spPr>
          <a:xfrm>
            <a:off x="694730" y="5766792"/>
            <a:ext cx="6383893" cy="2443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2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Spécifications techniques produits</a:t>
            </a:r>
            <a:endParaRPr lang="en-US" sz="1200" dirty="0"/>
          </a:p>
        </p:txBody>
      </p:sp>
      <p:sp>
        <p:nvSpPr>
          <p:cNvPr id="28" name="Shape 23"/>
          <p:cNvSpPr/>
          <p:nvPr/>
        </p:nvSpPr>
        <p:spPr>
          <a:xfrm>
            <a:off x="7391519" y="4679633"/>
            <a:ext cx="6704409" cy="1491734"/>
          </a:xfrm>
          <a:prstGeom prst="roundRect">
            <a:avLst>
              <a:gd name="adj" fmla="val 4300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</p:sp>
      <p:sp>
        <p:nvSpPr>
          <p:cNvPr id="29" name="Shape 24"/>
          <p:cNvSpPr/>
          <p:nvPr/>
        </p:nvSpPr>
        <p:spPr>
          <a:xfrm>
            <a:off x="7551777" y="4839891"/>
            <a:ext cx="458152" cy="458153"/>
          </a:xfrm>
          <a:prstGeom prst="roundRect">
            <a:avLst>
              <a:gd name="adj" fmla="val 19956446"/>
            </a:avLst>
          </a:prstGeom>
          <a:solidFill>
            <a:srgbClr val="F20374"/>
          </a:solidFill>
          <a:ln/>
        </p:spPr>
      </p:sp>
      <p:pic>
        <p:nvPicPr>
          <p:cNvPr id="30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677745" y="4965859"/>
            <a:ext cx="206097" cy="206097"/>
          </a:xfrm>
          <a:prstGeom prst="rect">
            <a:avLst/>
          </a:prstGeom>
        </p:spPr>
      </p:pic>
      <p:sp>
        <p:nvSpPr>
          <p:cNvPr id="31" name="Text 25"/>
          <p:cNvSpPr/>
          <p:nvPr/>
        </p:nvSpPr>
        <p:spPr>
          <a:xfrm>
            <a:off x="7551777" y="5450681"/>
            <a:ext cx="1796772" cy="2245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Garantie</a:t>
            </a:r>
            <a:endParaRPr lang="en-US" sz="1400" dirty="0"/>
          </a:p>
        </p:txBody>
      </p:sp>
      <p:sp>
        <p:nvSpPr>
          <p:cNvPr id="32" name="Text 26"/>
          <p:cNvSpPr/>
          <p:nvPr/>
        </p:nvSpPr>
        <p:spPr>
          <a:xfrm>
            <a:off x="7551777" y="5766792"/>
            <a:ext cx="6383893" cy="2443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2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Couverture et conditions</a:t>
            </a:r>
            <a:endParaRPr lang="en-US" sz="1200" dirty="0"/>
          </a:p>
        </p:txBody>
      </p:sp>
      <p:sp>
        <p:nvSpPr>
          <p:cNvPr id="33" name="Shape 27"/>
          <p:cNvSpPr/>
          <p:nvPr/>
        </p:nvSpPr>
        <p:spPr>
          <a:xfrm>
            <a:off x="534472" y="6324005"/>
            <a:ext cx="6704409" cy="1491734"/>
          </a:xfrm>
          <a:prstGeom prst="roundRect">
            <a:avLst>
              <a:gd name="adj" fmla="val 4300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</p:sp>
      <p:sp>
        <p:nvSpPr>
          <p:cNvPr id="34" name="Shape 28"/>
          <p:cNvSpPr/>
          <p:nvPr/>
        </p:nvSpPr>
        <p:spPr>
          <a:xfrm>
            <a:off x="694730" y="6484263"/>
            <a:ext cx="458152" cy="458153"/>
          </a:xfrm>
          <a:prstGeom prst="roundRect">
            <a:avLst>
              <a:gd name="adj" fmla="val 19956446"/>
            </a:avLst>
          </a:prstGeom>
          <a:solidFill>
            <a:srgbClr val="F20374"/>
          </a:solidFill>
          <a:ln/>
        </p:spPr>
      </p:sp>
      <p:pic>
        <p:nvPicPr>
          <p:cNvPr id="35" name="Image 4" descr="preencoded.png">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20698" y="6610231"/>
            <a:ext cx="206097" cy="206097"/>
          </a:xfrm>
          <a:prstGeom prst="rect">
            <a:avLst/>
          </a:prstGeom>
        </p:spPr>
      </p:pic>
      <p:sp>
        <p:nvSpPr>
          <p:cNvPr id="36" name="Text 29"/>
          <p:cNvSpPr/>
          <p:nvPr/>
        </p:nvSpPr>
        <p:spPr>
          <a:xfrm>
            <a:off x="694730" y="7095053"/>
            <a:ext cx="1796772" cy="2245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Installation</a:t>
            </a:r>
            <a:endParaRPr lang="en-US" sz="1400" dirty="0"/>
          </a:p>
        </p:txBody>
      </p:sp>
      <p:sp>
        <p:nvSpPr>
          <p:cNvPr id="37" name="Text 30"/>
          <p:cNvSpPr/>
          <p:nvPr/>
        </p:nvSpPr>
        <p:spPr>
          <a:xfrm>
            <a:off x="694730" y="7411164"/>
            <a:ext cx="6383893" cy="2443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2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Guides et assistance setup</a:t>
            </a:r>
            <a:endParaRPr lang="en-US" sz="1200" dirty="0"/>
          </a:p>
        </p:txBody>
      </p:sp>
      <p:sp>
        <p:nvSpPr>
          <p:cNvPr id="38" name="Shape 31"/>
          <p:cNvSpPr/>
          <p:nvPr/>
        </p:nvSpPr>
        <p:spPr>
          <a:xfrm>
            <a:off x="7391519" y="6324005"/>
            <a:ext cx="6704409" cy="1491734"/>
          </a:xfrm>
          <a:prstGeom prst="roundRect">
            <a:avLst>
              <a:gd name="adj" fmla="val 4300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</p:sp>
      <p:sp>
        <p:nvSpPr>
          <p:cNvPr id="39" name="Shape 32"/>
          <p:cNvSpPr/>
          <p:nvPr/>
        </p:nvSpPr>
        <p:spPr>
          <a:xfrm>
            <a:off x="7551777" y="6484263"/>
            <a:ext cx="458152" cy="458153"/>
          </a:xfrm>
          <a:prstGeom prst="roundRect">
            <a:avLst>
              <a:gd name="adj" fmla="val 19956446"/>
            </a:avLst>
          </a:prstGeom>
          <a:solidFill>
            <a:srgbClr val="F20374"/>
          </a:solidFill>
          <a:ln/>
        </p:spPr>
      </p:sp>
      <p:pic>
        <p:nvPicPr>
          <p:cNvPr id="40" name="Image 5" descr="preencoded.png">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677745" y="6610231"/>
            <a:ext cx="206097" cy="206097"/>
          </a:xfrm>
          <a:prstGeom prst="rect">
            <a:avLst/>
          </a:prstGeom>
        </p:spPr>
      </p:pic>
      <p:sp>
        <p:nvSpPr>
          <p:cNvPr id="41" name="Text 33"/>
          <p:cNvSpPr/>
          <p:nvPr/>
        </p:nvSpPr>
        <p:spPr>
          <a:xfrm>
            <a:off x="7551777" y="7095053"/>
            <a:ext cx="1796772" cy="2245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Dépannage</a:t>
            </a:r>
            <a:endParaRPr lang="en-US" sz="1400" dirty="0"/>
          </a:p>
        </p:txBody>
      </p:sp>
      <p:sp>
        <p:nvSpPr>
          <p:cNvPr id="42" name="Text 34"/>
          <p:cNvSpPr/>
          <p:nvPr/>
        </p:nvSpPr>
        <p:spPr>
          <a:xfrm>
            <a:off x="7551777" y="7411164"/>
            <a:ext cx="6383893" cy="2443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2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Résolution de problèmes techniques</a:t>
            </a:r>
            <a:endParaRPr lang="en-US" sz="12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33862" y="690920"/>
            <a:ext cx="7498675" cy="5441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250"/>
              </a:lnSpc>
              <a:buNone/>
            </a:pPr>
            <a:r>
              <a:rPr lang="en-US" sz="3400" b="1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Pipeline de Fine-Tuning GPT-4.1-Mini</a:t>
            </a:r>
            <a:endParaRPr lang="en-US" sz="34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3862" y="1512451"/>
            <a:ext cx="924997" cy="111002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243763" y="1697355"/>
            <a:ext cx="2176582" cy="2720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70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Préparation</a:t>
            </a:r>
            <a:endParaRPr lang="en-US" sz="1700" dirty="0"/>
          </a:p>
        </p:txBody>
      </p:sp>
      <p:sp>
        <p:nvSpPr>
          <p:cNvPr id="6" name="Text 2"/>
          <p:cNvSpPr/>
          <p:nvPr/>
        </p:nvSpPr>
        <p:spPr>
          <a:xfrm>
            <a:off x="7243763" y="2080379"/>
            <a:ext cx="6739176" cy="2959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Structuration du dataset JSONL avec exemples système/utilisateur/assistant</a:t>
            </a:r>
            <a:endParaRPr lang="en-US" sz="14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3862" y="2622471"/>
            <a:ext cx="924997" cy="111002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243763" y="2807375"/>
            <a:ext cx="2176582" cy="2720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70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Entraînement</a:t>
            </a:r>
            <a:endParaRPr lang="en-US" sz="1700" dirty="0"/>
          </a:p>
        </p:txBody>
      </p:sp>
      <p:sp>
        <p:nvSpPr>
          <p:cNvPr id="9" name="Text 4"/>
          <p:cNvSpPr/>
          <p:nvPr/>
        </p:nvSpPr>
        <p:spPr>
          <a:xfrm>
            <a:off x="7243763" y="3190399"/>
            <a:ext cx="6739176" cy="2959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3 epochs sur GPT-4.1-mini avec validation automatique des performances</a:t>
            </a:r>
            <a:endParaRPr lang="en-US" sz="14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3862" y="3732490"/>
            <a:ext cx="924997" cy="111002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243763" y="3917394"/>
            <a:ext cx="2176582" cy="2720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70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Adaptation</a:t>
            </a:r>
            <a:endParaRPr lang="en-US" sz="1700" dirty="0"/>
          </a:p>
        </p:txBody>
      </p:sp>
      <p:sp>
        <p:nvSpPr>
          <p:cNvPr id="12" name="Text 6"/>
          <p:cNvSpPr/>
          <p:nvPr/>
        </p:nvSpPr>
        <p:spPr>
          <a:xfrm>
            <a:off x="7243763" y="4300418"/>
            <a:ext cx="6739176" cy="2959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Spécialisation sur terminologie et procédures Amazon spécifiques</a:t>
            </a:r>
            <a:endParaRPr lang="en-US" sz="14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3862" y="4842510"/>
            <a:ext cx="924997" cy="1110020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243763" y="5027414"/>
            <a:ext cx="2176582" cy="2720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70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Validation</a:t>
            </a:r>
            <a:endParaRPr lang="en-US" sz="1700" dirty="0"/>
          </a:p>
        </p:txBody>
      </p:sp>
      <p:sp>
        <p:nvSpPr>
          <p:cNvPr id="15" name="Text 8"/>
          <p:cNvSpPr/>
          <p:nvPr/>
        </p:nvSpPr>
        <p:spPr>
          <a:xfrm>
            <a:off x="7243763" y="5410438"/>
            <a:ext cx="6739176" cy="2959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Tests Playground sur corpus inédit pour mesurer précision et pertinence</a:t>
            </a:r>
            <a:endParaRPr lang="en-US" sz="1450" dirty="0"/>
          </a:p>
        </p:txBody>
      </p:sp>
      <p:sp>
        <p:nvSpPr>
          <p:cNvPr id="16" name="Shape 9"/>
          <p:cNvSpPr/>
          <p:nvPr/>
        </p:nvSpPr>
        <p:spPr>
          <a:xfrm>
            <a:off x="6133862" y="6160651"/>
            <a:ext cx="7849076" cy="1377910"/>
          </a:xfrm>
          <a:prstGeom prst="roundRect">
            <a:avLst>
              <a:gd name="adj" fmla="val 5639"/>
            </a:avLst>
          </a:prstGeom>
          <a:solidFill>
            <a:srgbClr val="4C0124"/>
          </a:solidFill>
          <a:ln/>
        </p:spPr>
      </p:sp>
      <p:pic>
        <p:nvPicPr>
          <p:cNvPr id="1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18766" y="6420445"/>
            <a:ext cx="231219" cy="184904"/>
          </a:xfrm>
          <a:prstGeom prst="rect">
            <a:avLst/>
          </a:prstGeom>
        </p:spPr>
      </p:pic>
      <p:sp>
        <p:nvSpPr>
          <p:cNvPr id="18" name="Text 10"/>
          <p:cNvSpPr/>
          <p:nvPr/>
        </p:nvSpPr>
        <p:spPr>
          <a:xfrm>
            <a:off x="6734889" y="6391751"/>
            <a:ext cx="7063145" cy="8879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b="1" dirty="0">
                <a:solidFill>
                  <a:srgbClr val="FFFFF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Configuration technique :</a:t>
            </a:r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FFFFF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 Le modèle GPT-4.1-mini a été sélectionné pour son excellent rapport performance/coût, idéal pour des volumes de requêtes support importants tout en maintenant une qualité de réponse élevée.</a:t>
            </a:r>
            <a:endParaRPr lang="en-US" sz="14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24470" y="655796"/>
            <a:ext cx="5999321" cy="4407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50"/>
              </a:lnSpc>
              <a:buNone/>
            </a:pPr>
            <a:r>
              <a:rPr lang="en-US" sz="2750" b="1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Résultats Mesurables et Cas d'Usage</a:t>
            </a:r>
            <a:endParaRPr lang="en-US" sz="2750" dirty="0"/>
          </a:p>
        </p:txBody>
      </p:sp>
      <p:sp>
        <p:nvSpPr>
          <p:cNvPr id="3" name="Text 1"/>
          <p:cNvSpPr/>
          <p:nvPr/>
        </p:nvSpPr>
        <p:spPr>
          <a:xfrm>
            <a:off x="1803797" y="2370296"/>
            <a:ext cx="1843445" cy="3746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50"/>
              </a:lnSpc>
              <a:buNone/>
            </a:pPr>
            <a:r>
              <a:rPr lang="en-US" sz="295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1.8</a:t>
            </a:r>
            <a:endParaRPr lang="en-US" sz="29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01510" y="1433632"/>
            <a:ext cx="2248138" cy="2248138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843921" y="3868936"/>
            <a:ext cx="1763197" cy="2203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Amélioration Score</a:t>
            </a:r>
            <a:endParaRPr lang="en-US" sz="1350" dirty="0"/>
          </a:p>
        </p:txBody>
      </p:sp>
      <p:sp>
        <p:nvSpPr>
          <p:cNvPr id="6" name="Text 3"/>
          <p:cNvSpPr/>
          <p:nvPr/>
        </p:nvSpPr>
        <p:spPr>
          <a:xfrm>
            <a:off x="524470" y="4179213"/>
            <a:ext cx="4402217" cy="2397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Points gagnés sur précision, pertinence et ton</a:t>
            </a:r>
            <a:endParaRPr lang="en-US" sz="1150" dirty="0"/>
          </a:p>
        </p:txBody>
      </p:sp>
      <p:sp>
        <p:nvSpPr>
          <p:cNvPr id="7" name="Text 4"/>
          <p:cNvSpPr/>
          <p:nvPr/>
        </p:nvSpPr>
        <p:spPr>
          <a:xfrm>
            <a:off x="6393299" y="2370296"/>
            <a:ext cx="1843445" cy="3746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50"/>
              </a:lnSpc>
              <a:buNone/>
            </a:pPr>
            <a:r>
              <a:rPr lang="en-US" sz="295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100%</a:t>
            </a:r>
            <a:endParaRPr lang="en-US" sz="295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1012" y="1433632"/>
            <a:ext cx="2248138" cy="2248138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6433542" y="3868936"/>
            <a:ext cx="1763197" cy="2203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Cohérence</a:t>
            </a:r>
            <a:endParaRPr lang="en-US" sz="1350" dirty="0"/>
          </a:p>
        </p:txBody>
      </p:sp>
      <p:sp>
        <p:nvSpPr>
          <p:cNvPr id="10" name="Text 6"/>
          <p:cNvSpPr/>
          <p:nvPr/>
        </p:nvSpPr>
        <p:spPr>
          <a:xfrm>
            <a:off x="5113973" y="4179213"/>
            <a:ext cx="4402336" cy="2397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Uniformité des réponses sur tous les thèmes</a:t>
            </a:r>
            <a:endParaRPr lang="en-US" sz="1150" dirty="0"/>
          </a:p>
        </p:txBody>
      </p:sp>
      <p:sp>
        <p:nvSpPr>
          <p:cNvPr id="11" name="Text 7"/>
          <p:cNvSpPr/>
          <p:nvPr/>
        </p:nvSpPr>
        <p:spPr>
          <a:xfrm>
            <a:off x="10982920" y="2370296"/>
            <a:ext cx="1843445" cy="3746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50"/>
              </a:lnSpc>
              <a:buNone/>
            </a:pPr>
            <a:r>
              <a:rPr lang="en-US" sz="295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3</a:t>
            </a:r>
            <a:endParaRPr lang="en-US" sz="2950" dirty="0"/>
          </a:p>
        </p:txBody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0633" y="1433632"/>
            <a:ext cx="2248138" cy="2248138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1023163" y="3868936"/>
            <a:ext cx="1763197" cy="2203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Epochs</a:t>
            </a:r>
            <a:endParaRPr lang="en-US" sz="1350" dirty="0"/>
          </a:p>
        </p:txBody>
      </p:sp>
      <p:sp>
        <p:nvSpPr>
          <p:cNvPr id="14" name="Text 9"/>
          <p:cNvSpPr/>
          <p:nvPr/>
        </p:nvSpPr>
        <p:spPr>
          <a:xfrm>
            <a:off x="9703594" y="4179213"/>
            <a:ext cx="4402336" cy="2397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Cycles d'entraînement optimaux</a:t>
            </a:r>
            <a:endParaRPr lang="en-US" sz="1150" dirty="0"/>
          </a:p>
        </p:txBody>
      </p:sp>
      <p:sp>
        <p:nvSpPr>
          <p:cNvPr id="15" name="Text 10"/>
          <p:cNvSpPr/>
          <p:nvPr/>
        </p:nvSpPr>
        <p:spPr>
          <a:xfrm>
            <a:off x="524470" y="4643795"/>
            <a:ext cx="4532709" cy="352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Exemples de Réponses Optimisées</a:t>
            </a:r>
            <a:endParaRPr lang="en-US" sz="2200" dirty="0"/>
          </a:p>
        </p:txBody>
      </p:sp>
      <p:sp>
        <p:nvSpPr>
          <p:cNvPr id="16" name="Shape 11"/>
          <p:cNvSpPr/>
          <p:nvPr/>
        </p:nvSpPr>
        <p:spPr>
          <a:xfrm>
            <a:off x="524470" y="5389840"/>
            <a:ext cx="6607969" cy="1606987"/>
          </a:xfrm>
          <a:prstGeom prst="roundRect">
            <a:avLst>
              <a:gd name="adj" fmla="val 4552"/>
            </a:avLst>
          </a:prstGeom>
          <a:solidFill>
            <a:srgbClr val="252222">
              <a:alpha val="95000"/>
            </a:srgbClr>
          </a:solidFill>
          <a:ln w="15240">
            <a:solidFill>
              <a:srgbClr val="971B55"/>
            </a:solidFill>
            <a:prstDash val="solid"/>
          </a:ln>
        </p:spPr>
      </p:sp>
      <p:sp>
        <p:nvSpPr>
          <p:cNvPr id="17" name="Shape 12"/>
          <p:cNvSpPr/>
          <p:nvPr/>
        </p:nvSpPr>
        <p:spPr>
          <a:xfrm>
            <a:off x="509230" y="5389840"/>
            <a:ext cx="60960" cy="1606987"/>
          </a:xfrm>
          <a:prstGeom prst="roundRect">
            <a:avLst>
              <a:gd name="adj" fmla="val 103263"/>
            </a:avLst>
          </a:prstGeom>
          <a:solidFill>
            <a:srgbClr val="F20374"/>
          </a:solidFill>
          <a:ln/>
        </p:spPr>
      </p:sp>
      <p:sp>
        <p:nvSpPr>
          <p:cNvPr id="18" name="Text 13"/>
          <p:cNvSpPr/>
          <p:nvPr/>
        </p:nvSpPr>
        <p:spPr>
          <a:xfrm>
            <a:off x="735211" y="5554861"/>
            <a:ext cx="2389108" cy="2203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Question : Politique de retour</a:t>
            </a:r>
            <a:endParaRPr lang="en-US" sz="1350" dirty="0"/>
          </a:p>
        </p:txBody>
      </p:sp>
      <p:sp>
        <p:nvSpPr>
          <p:cNvPr id="19" name="Text 14"/>
          <p:cNvSpPr/>
          <p:nvPr/>
        </p:nvSpPr>
        <p:spPr>
          <a:xfrm>
            <a:off x="960001" y="5943838"/>
            <a:ext cx="6007418" cy="2397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« Quelle est la politique de retour pour les produits électroniques ? »</a:t>
            </a:r>
            <a:endParaRPr lang="en-US" sz="1150" dirty="0"/>
          </a:p>
        </p:txBody>
      </p:sp>
      <p:sp>
        <p:nvSpPr>
          <p:cNvPr id="20" name="Shape 15"/>
          <p:cNvSpPr/>
          <p:nvPr/>
        </p:nvSpPr>
        <p:spPr>
          <a:xfrm>
            <a:off x="735211" y="5943838"/>
            <a:ext cx="15240" cy="239792"/>
          </a:xfrm>
          <a:prstGeom prst="rect">
            <a:avLst/>
          </a:prstGeom>
          <a:solidFill>
            <a:srgbClr val="F20374"/>
          </a:solidFill>
          <a:ln/>
        </p:spPr>
      </p:sp>
      <p:sp>
        <p:nvSpPr>
          <p:cNvPr id="21" name="Text 16"/>
          <p:cNvSpPr/>
          <p:nvPr/>
        </p:nvSpPr>
        <p:spPr>
          <a:xfrm>
            <a:off x="735211" y="6352223"/>
            <a:ext cx="6232208" cy="4795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b="1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Réponse fine-tunée :</a:t>
            </a:r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 « Les produits électroniques peuvent être retournés dans les 30 jours s'ils sont en état neuf et complets. Consultez "Vos commandes" pour initier la procédure. »</a:t>
            </a:r>
            <a:endParaRPr lang="en-US" sz="1150" dirty="0"/>
          </a:p>
        </p:txBody>
      </p:sp>
      <p:sp>
        <p:nvSpPr>
          <p:cNvPr id="22" name="Shape 17"/>
          <p:cNvSpPr/>
          <p:nvPr/>
        </p:nvSpPr>
        <p:spPr>
          <a:xfrm>
            <a:off x="7505581" y="5389840"/>
            <a:ext cx="6607969" cy="1606987"/>
          </a:xfrm>
          <a:prstGeom prst="roundRect">
            <a:avLst>
              <a:gd name="adj" fmla="val 4552"/>
            </a:avLst>
          </a:prstGeom>
          <a:solidFill>
            <a:srgbClr val="252222">
              <a:alpha val="95000"/>
            </a:srgbClr>
          </a:solidFill>
          <a:ln w="15240">
            <a:solidFill>
              <a:srgbClr val="971B55"/>
            </a:solidFill>
            <a:prstDash val="solid"/>
          </a:ln>
        </p:spPr>
      </p:sp>
      <p:sp>
        <p:nvSpPr>
          <p:cNvPr id="23" name="Shape 18"/>
          <p:cNvSpPr/>
          <p:nvPr/>
        </p:nvSpPr>
        <p:spPr>
          <a:xfrm>
            <a:off x="7490341" y="5389840"/>
            <a:ext cx="60960" cy="1606987"/>
          </a:xfrm>
          <a:prstGeom prst="roundRect">
            <a:avLst>
              <a:gd name="adj" fmla="val 103263"/>
            </a:avLst>
          </a:prstGeom>
          <a:solidFill>
            <a:srgbClr val="F20374"/>
          </a:solidFill>
          <a:ln/>
        </p:spPr>
      </p:sp>
      <p:sp>
        <p:nvSpPr>
          <p:cNvPr id="24" name="Text 19"/>
          <p:cNvSpPr/>
          <p:nvPr/>
        </p:nvSpPr>
        <p:spPr>
          <a:xfrm>
            <a:off x="7716322" y="5554861"/>
            <a:ext cx="2465427" cy="2203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Question : Suivi de commande</a:t>
            </a:r>
            <a:endParaRPr lang="en-US" sz="1350" dirty="0"/>
          </a:p>
        </p:txBody>
      </p:sp>
      <p:sp>
        <p:nvSpPr>
          <p:cNvPr id="25" name="Text 20"/>
          <p:cNvSpPr/>
          <p:nvPr/>
        </p:nvSpPr>
        <p:spPr>
          <a:xfrm>
            <a:off x="7941112" y="5943838"/>
            <a:ext cx="6007418" cy="2397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« Comment suivre ma commande ? »</a:t>
            </a:r>
            <a:endParaRPr lang="en-US" sz="1150" dirty="0"/>
          </a:p>
        </p:txBody>
      </p:sp>
      <p:sp>
        <p:nvSpPr>
          <p:cNvPr id="26" name="Shape 21"/>
          <p:cNvSpPr/>
          <p:nvPr/>
        </p:nvSpPr>
        <p:spPr>
          <a:xfrm>
            <a:off x="7716322" y="5943838"/>
            <a:ext cx="15240" cy="239792"/>
          </a:xfrm>
          <a:prstGeom prst="rect">
            <a:avLst/>
          </a:prstGeom>
          <a:solidFill>
            <a:srgbClr val="F20374"/>
          </a:solidFill>
          <a:ln/>
        </p:spPr>
      </p:sp>
      <p:sp>
        <p:nvSpPr>
          <p:cNvPr id="27" name="Text 22"/>
          <p:cNvSpPr/>
          <p:nvPr/>
        </p:nvSpPr>
        <p:spPr>
          <a:xfrm>
            <a:off x="7716322" y="6352223"/>
            <a:ext cx="6232208" cy="4795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b="1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Réponse fine-tunée :</a:t>
            </a:r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 « Connectez-vous à votre compte Amazon, ouvrez "Vos commandes" puis cliquez sur "Suivre le colis". »</a:t>
            </a:r>
            <a:endParaRPr lang="en-US" sz="1150" dirty="0"/>
          </a:p>
        </p:txBody>
      </p:sp>
      <p:sp>
        <p:nvSpPr>
          <p:cNvPr id="28" name="Text 23"/>
          <p:cNvSpPr/>
          <p:nvPr/>
        </p:nvSpPr>
        <p:spPr>
          <a:xfrm>
            <a:off x="524470" y="7334012"/>
            <a:ext cx="13581459" cy="2397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Les performances sont particulièrement remarquables sur les </a:t>
            </a:r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E5E0DF"/>
                </a:solidFill>
                <a:highlight>
                  <a:srgbClr val="F20374"/>
                </a:highlight>
                <a:latin typeface="Overpass" pitchFamily="34" charset="0"/>
                <a:ea typeface="Overpass" pitchFamily="34" charset="-122"/>
                <a:cs typeface="Overpass" pitchFamily="34" charset="-120"/>
              </a:rPr>
              <a:t>cas complexes multi-intentions</a:t>
            </a:r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 et les questions liées aux politiques spécifiques Amazon, démontrant une réelle compréhension contextuelle.</a:t>
            </a:r>
            <a:endParaRPr lang="en-US" sz="11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47807" y="555188"/>
            <a:ext cx="6568678" cy="4604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600"/>
              </a:lnSpc>
              <a:buNone/>
            </a:pPr>
            <a:r>
              <a:rPr lang="en-US" sz="2900" b="1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Impact Stratégique et Feuille de Route</a:t>
            </a:r>
            <a:endParaRPr lang="en-US" sz="2900" dirty="0"/>
          </a:p>
        </p:txBody>
      </p:sp>
      <p:sp>
        <p:nvSpPr>
          <p:cNvPr id="3" name="Text 1"/>
          <p:cNvSpPr/>
          <p:nvPr/>
        </p:nvSpPr>
        <p:spPr>
          <a:xfrm>
            <a:off x="547807" y="1078111"/>
            <a:ext cx="2946678" cy="368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Bénéfices Attendus</a:t>
            </a:r>
            <a:endParaRPr lang="en-US" sz="23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547807" y="1681163"/>
            <a:ext cx="391358" cy="391358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547807" y="2268141"/>
            <a:ext cx="1841659" cy="2301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Satisfaction Client</a:t>
            </a:r>
            <a:endParaRPr lang="en-US" sz="1450" dirty="0"/>
          </a:p>
        </p:txBody>
      </p:sp>
      <p:sp>
        <p:nvSpPr>
          <p:cNvPr id="6" name="Text 3"/>
          <p:cNvSpPr/>
          <p:nvPr/>
        </p:nvSpPr>
        <p:spPr>
          <a:xfrm>
            <a:off x="547807" y="2592110"/>
            <a:ext cx="4381143" cy="5010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Réponses fiables, précises et homogènes qui renforcent la confiance dans le support Amazon</a:t>
            </a:r>
            <a:endParaRPr lang="en-US" sz="120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24569" y="1681163"/>
            <a:ext cx="391358" cy="39135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124569" y="2268141"/>
            <a:ext cx="2146697" cy="2301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Efficacité Opérationnelle</a:t>
            </a:r>
            <a:endParaRPr lang="en-US" sz="1450" dirty="0"/>
          </a:p>
        </p:txBody>
      </p:sp>
      <p:sp>
        <p:nvSpPr>
          <p:cNvPr id="9" name="Text 5"/>
          <p:cNvSpPr/>
          <p:nvPr/>
        </p:nvSpPr>
        <p:spPr>
          <a:xfrm>
            <a:off x="5124569" y="2592110"/>
            <a:ext cx="4381143" cy="5010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Réduction significative du volume de tickets nécessitant une intervention manuelle</a:t>
            </a:r>
            <a:endParaRPr lang="en-US" sz="120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701332" y="1681163"/>
            <a:ext cx="391358" cy="391358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9701332" y="2268141"/>
            <a:ext cx="1841659" cy="2301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Cohérence Agent-IA</a:t>
            </a:r>
            <a:endParaRPr lang="en-US" sz="1450" dirty="0"/>
          </a:p>
        </p:txBody>
      </p:sp>
      <p:sp>
        <p:nvSpPr>
          <p:cNvPr id="12" name="Text 7"/>
          <p:cNvSpPr/>
          <p:nvPr/>
        </p:nvSpPr>
        <p:spPr>
          <a:xfrm>
            <a:off x="9701332" y="2592110"/>
            <a:ext cx="4381143" cy="5010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Alignement parfait entre les réponses des agents humains et l'assistant intelligent</a:t>
            </a:r>
            <a:endParaRPr lang="en-US" sz="1200" dirty="0"/>
          </a:p>
        </p:txBody>
      </p:sp>
      <p:sp>
        <p:nvSpPr>
          <p:cNvPr id="13" name="Text 8"/>
          <p:cNvSpPr/>
          <p:nvPr/>
        </p:nvSpPr>
        <p:spPr>
          <a:xfrm>
            <a:off x="547807" y="3327916"/>
            <a:ext cx="2946678" cy="368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Prochaines Étapes</a:t>
            </a:r>
            <a:endParaRPr lang="en-US" sz="2300" dirty="0"/>
          </a:p>
        </p:txBody>
      </p:sp>
      <p:sp>
        <p:nvSpPr>
          <p:cNvPr id="14" name="Shape 9"/>
          <p:cNvSpPr/>
          <p:nvPr/>
        </p:nvSpPr>
        <p:spPr>
          <a:xfrm>
            <a:off x="547807" y="5382101"/>
            <a:ext cx="13534787" cy="22860"/>
          </a:xfrm>
          <a:prstGeom prst="roundRect">
            <a:avLst>
              <a:gd name="adj" fmla="val 287613"/>
            </a:avLst>
          </a:prstGeom>
          <a:solidFill>
            <a:srgbClr val="971B55"/>
          </a:solidFill>
          <a:ln/>
        </p:spPr>
      </p:sp>
      <p:sp>
        <p:nvSpPr>
          <p:cNvPr id="15" name="Shape 10"/>
          <p:cNvSpPr/>
          <p:nvPr/>
        </p:nvSpPr>
        <p:spPr>
          <a:xfrm>
            <a:off x="3184565" y="4912519"/>
            <a:ext cx="22860" cy="469582"/>
          </a:xfrm>
          <a:prstGeom prst="roundRect">
            <a:avLst>
              <a:gd name="adj" fmla="val 287613"/>
            </a:avLst>
          </a:prstGeom>
          <a:solidFill>
            <a:srgbClr val="971B55"/>
          </a:solidFill>
          <a:ln/>
        </p:spPr>
      </p:sp>
      <p:sp>
        <p:nvSpPr>
          <p:cNvPr id="16" name="Shape 11"/>
          <p:cNvSpPr/>
          <p:nvPr/>
        </p:nvSpPr>
        <p:spPr>
          <a:xfrm>
            <a:off x="3019901" y="5206008"/>
            <a:ext cx="352187" cy="352187"/>
          </a:xfrm>
          <a:prstGeom prst="roundRect">
            <a:avLst>
              <a:gd name="adj" fmla="val 18669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</p:sp>
      <p:sp>
        <p:nvSpPr>
          <p:cNvPr id="17" name="Text 12"/>
          <p:cNvSpPr/>
          <p:nvPr/>
        </p:nvSpPr>
        <p:spPr>
          <a:xfrm>
            <a:off x="3085505" y="5243989"/>
            <a:ext cx="220980" cy="2762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700"/>
              </a:lnSpc>
              <a:buNone/>
            </a:pPr>
            <a:r>
              <a:rPr lang="en-US" sz="170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1</a:t>
            </a:r>
            <a:endParaRPr lang="en-US" sz="1700" dirty="0"/>
          </a:p>
        </p:txBody>
      </p:sp>
      <p:sp>
        <p:nvSpPr>
          <p:cNvPr id="18" name="Text 13"/>
          <p:cNvSpPr/>
          <p:nvPr/>
        </p:nvSpPr>
        <p:spPr>
          <a:xfrm>
            <a:off x="2171581" y="3930968"/>
            <a:ext cx="2048828" cy="2301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Enrichissement Dataset</a:t>
            </a:r>
            <a:endParaRPr lang="en-US" sz="1450" dirty="0"/>
          </a:p>
        </p:txBody>
      </p:sp>
      <p:sp>
        <p:nvSpPr>
          <p:cNvPr id="19" name="Text 14"/>
          <p:cNvSpPr/>
          <p:nvPr/>
        </p:nvSpPr>
        <p:spPr>
          <a:xfrm>
            <a:off x="704255" y="4254937"/>
            <a:ext cx="4983599" cy="5010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Expansion à 500+ exemples couvrant davantage de scénarios edge cases</a:t>
            </a:r>
            <a:endParaRPr lang="en-US" sz="1200" dirty="0"/>
          </a:p>
        </p:txBody>
      </p:sp>
      <p:sp>
        <p:nvSpPr>
          <p:cNvPr id="20" name="Shape 15"/>
          <p:cNvSpPr/>
          <p:nvPr/>
        </p:nvSpPr>
        <p:spPr>
          <a:xfrm>
            <a:off x="5930622" y="5382101"/>
            <a:ext cx="22860" cy="469582"/>
          </a:xfrm>
          <a:prstGeom prst="roundRect">
            <a:avLst>
              <a:gd name="adj" fmla="val 287613"/>
            </a:avLst>
          </a:prstGeom>
          <a:solidFill>
            <a:srgbClr val="971B55"/>
          </a:solidFill>
          <a:ln/>
        </p:spPr>
      </p:sp>
      <p:sp>
        <p:nvSpPr>
          <p:cNvPr id="21" name="Shape 16"/>
          <p:cNvSpPr/>
          <p:nvPr/>
        </p:nvSpPr>
        <p:spPr>
          <a:xfrm>
            <a:off x="5765959" y="5206008"/>
            <a:ext cx="352187" cy="352187"/>
          </a:xfrm>
          <a:prstGeom prst="roundRect">
            <a:avLst>
              <a:gd name="adj" fmla="val 18669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</p:sp>
      <p:sp>
        <p:nvSpPr>
          <p:cNvPr id="22" name="Text 17"/>
          <p:cNvSpPr/>
          <p:nvPr/>
        </p:nvSpPr>
        <p:spPr>
          <a:xfrm>
            <a:off x="5831562" y="5243989"/>
            <a:ext cx="220980" cy="2762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700"/>
              </a:lnSpc>
              <a:buNone/>
            </a:pPr>
            <a:r>
              <a:rPr lang="en-US" sz="170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2</a:t>
            </a:r>
            <a:endParaRPr lang="en-US" sz="1700" dirty="0"/>
          </a:p>
        </p:txBody>
      </p:sp>
      <p:sp>
        <p:nvSpPr>
          <p:cNvPr id="23" name="Text 18"/>
          <p:cNvSpPr/>
          <p:nvPr/>
        </p:nvSpPr>
        <p:spPr>
          <a:xfrm>
            <a:off x="5021223" y="6008251"/>
            <a:ext cx="1841659" cy="2301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Module RAG</a:t>
            </a:r>
            <a:endParaRPr lang="en-US" sz="1450" dirty="0"/>
          </a:p>
        </p:txBody>
      </p:sp>
      <p:sp>
        <p:nvSpPr>
          <p:cNvPr id="24" name="Text 19"/>
          <p:cNvSpPr/>
          <p:nvPr/>
        </p:nvSpPr>
        <p:spPr>
          <a:xfrm>
            <a:off x="3450312" y="6332220"/>
            <a:ext cx="4983599" cy="5010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Intégration Retrieval-Augmented Generation pour données dynamiques en temps réel</a:t>
            </a:r>
            <a:endParaRPr lang="en-US" sz="1200" dirty="0"/>
          </a:p>
        </p:txBody>
      </p:sp>
      <p:sp>
        <p:nvSpPr>
          <p:cNvPr id="25" name="Shape 20"/>
          <p:cNvSpPr/>
          <p:nvPr/>
        </p:nvSpPr>
        <p:spPr>
          <a:xfrm>
            <a:off x="8676680" y="4912519"/>
            <a:ext cx="22860" cy="469582"/>
          </a:xfrm>
          <a:prstGeom prst="roundRect">
            <a:avLst>
              <a:gd name="adj" fmla="val 287613"/>
            </a:avLst>
          </a:prstGeom>
          <a:solidFill>
            <a:srgbClr val="971B55"/>
          </a:solidFill>
          <a:ln/>
        </p:spPr>
      </p:sp>
      <p:sp>
        <p:nvSpPr>
          <p:cNvPr id="26" name="Shape 21"/>
          <p:cNvSpPr/>
          <p:nvPr/>
        </p:nvSpPr>
        <p:spPr>
          <a:xfrm>
            <a:off x="8512016" y="5206008"/>
            <a:ext cx="352187" cy="352187"/>
          </a:xfrm>
          <a:prstGeom prst="roundRect">
            <a:avLst>
              <a:gd name="adj" fmla="val 18669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</p:sp>
      <p:sp>
        <p:nvSpPr>
          <p:cNvPr id="27" name="Text 22"/>
          <p:cNvSpPr/>
          <p:nvPr/>
        </p:nvSpPr>
        <p:spPr>
          <a:xfrm>
            <a:off x="8577620" y="5243989"/>
            <a:ext cx="220980" cy="2762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700"/>
              </a:lnSpc>
              <a:buNone/>
            </a:pPr>
            <a:r>
              <a:rPr lang="en-US" sz="170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3</a:t>
            </a:r>
            <a:endParaRPr lang="en-US" sz="1700" dirty="0"/>
          </a:p>
        </p:txBody>
      </p:sp>
      <p:sp>
        <p:nvSpPr>
          <p:cNvPr id="28" name="Text 23"/>
          <p:cNvSpPr/>
          <p:nvPr/>
        </p:nvSpPr>
        <p:spPr>
          <a:xfrm>
            <a:off x="7767280" y="3930968"/>
            <a:ext cx="1841659" cy="2301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Tests A/B Réels</a:t>
            </a:r>
            <a:endParaRPr lang="en-US" sz="1450" dirty="0"/>
          </a:p>
        </p:txBody>
      </p:sp>
      <p:sp>
        <p:nvSpPr>
          <p:cNvPr id="29" name="Text 24"/>
          <p:cNvSpPr/>
          <p:nvPr/>
        </p:nvSpPr>
        <p:spPr>
          <a:xfrm>
            <a:off x="6196370" y="4254937"/>
            <a:ext cx="4983599" cy="5010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Déploiement progressif en environnement production avec métriques de performance</a:t>
            </a:r>
            <a:endParaRPr lang="en-US" sz="1200" dirty="0"/>
          </a:p>
        </p:txBody>
      </p:sp>
      <p:sp>
        <p:nvSpPr>
          <p:cNvPr id="30" name="Shape 25"/>
          <p:cNvSpPr/>
          <p:nvPr/>
        </p:nvSpPr>
        <p:spPr>
          <a:xfrm>
            <a:off x="11422737" y="5382101"/>
            <a:ext cx="22860" cy="469582"/>
          </a:xfrm>
          <a:prstGeom prst="roundRect">
            <a:avLst>
              <a:gd name="adj" fmla="val 287613"/>
            </a:avLst>
          </a:prstGeom>
          <a:solidFill>
            <a:srgbClr val="971B55"/>
          </a:solidFill>
          <a:ln/>
        </p:spPr>
      </p:sp>
      <p:sp>
        <p:nvSpPr>
          <p:cNvPr id="31" name="Shape 26"/>
          <p:cNvSpPr/>
          <p:nvPr/>
        </p:nvSpPr>
        <p:spPr>
          <a:xfrm>
            <a:off x="11258074" y="5206008"/>
            <a:ext cx="352187" cy="352187"/>
          </a:xfrm>
          <a:prstGeom prst="roundRect">
            <a:avLst>
              <a:gd name="adj" fmla="val 18669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</p:sp>
      <p:sp>
        <p:nvSpPr>
          <p:cNvPr id="32" name="Text 27"/>
          <p:cNvSpPr/>
          <p:nvPr/>
        </p:nvSpPr>
        <p:spPr>
          <a:xfrm>
            <a:off x="11323677" y="5243989"/>
            <a:ext cx="220980" cy="2762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700"/>
              </a:lnSpc>
              <a:buNone/>
            </a:pPr>
            <a:r>
              <a:rPr lang="en-US" sz="170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4</a:t>
            </a:r>
            <a:endParaRPr lang="en-US" sz="1700" dirty="0"/>
          </a:p>
        </p:txBody>
      </p:sp>
      <p:sp>
        <p:nvSpPr>
          <p:cNvPr id="33" name="Text 28"/>
          <p:cNvSpPr/>
          <p:nvPr/>
        </p:nvSpPr>
        <p:spPr>
          <a:xfrm>
            <a:off x="10513338" y="6008251"/>
            <a:ext cx="1841659" cy="2301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Supervision Continue</a:t>
            </a:r>
            <a:endParaRPr lang="en-US" sz="1450" dirty="0"/>
          </a:p>
        </p:txBody>
      </p:sp>
      <p:sp>
        <p:nvSpPr>
          <p:cNvPr id="34" name="Text 29"/>
          <p:cNvSpPr/>
          <p:nvPr/>
        </p:nvSpPr>
        <p:spPr>
          <a:xfrm>
            <a:off x="8942427" y="6332220"/>
            <a:ext cx="4983599" cy="2505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Mise en place d'un système de monitoring et d'amélioration itérative</a:t>
            </a:r>
            <a:endParaRPr lang="en-US" sz="1200" dirty="0"/>
          </a:p>
        </p:txBody>
      </p:sp>
      <p:sp>
        <p:nvSpPr>
          <p:cNvPr id="35" name="Shape 30"/>
          <p:cNvSpPr/>
          <p:nvPr/>
        </p:nvSpPr>
        <p:spPr>
          <a:xfrm>
            <a:off x="547807" y="7009328"/>
            <a:ext cx="13534787" cy="665083"/>
          </a:xfrm>
          <a:prstGeom prst="roundRect">
            <a:avLst>
              <a:gd name="adj" fmla="val 9886"/>
            </a:avLst>
          </a:prstGeom>
          <a:solidFill>
            <a:srgbClr val="4C0124"/>
          </a:solidFill>
          <a:ln/>
        </p:spPr>
      </p:sp>
      <p:pic>
        <p:nvPicPr>
          <p:cNvPr id="36" name="Image 3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4255" y="7227927"/>
            <a:ext cx="195620" cy="156448"/>
          </a:xfrm>
          <a:prstGeom prst="rect">
            <a:avLst/>
          </a:prstGeom>
        </p:spPr>
      </p:pic>
      <p:sp>
        <p:nvSpPr>
          <p:cNvPr id="37" name="Text 31"/>
          <p:cNvSpPr/>
          <p:nvPr/>
        </p:nvSpPr>
        <p:spPr>
          <a:xfrm>
            <a:off x="1056323" y="7204829"/>
            <a:ext cx="12869823" cy="2505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FFFFF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Points de vigilance :</a:t>
            </a:r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 Maintien de la mise à jour des politiques, gestion des cas ambigus nécessitant jugement humain, et supervision continue pour garantir la qualité des réponses.</a:t>
            </a:r>
            <a:endParaRPr lang="en-US" sz="12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2025-11-10T19:25:50Z</dcterms:created>
  <dcterms:modified xsi:type="dcterms:W3CDTF">2025-11-10T19:25:50Z</dcterms:modified>
</cp:coreProperties>
</file>